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anum Myeongjo Bold" charset="1" panose="02020603020101020101"/>
      <p:regular r:id="rId10"/>
    </p:embeddedFont>
    <p:embeddedFont>
      <p:font typeface="Baekmuk Batang" charset="1" panose="02030600000101010101"/>
      <p:regular r:id="rId11"/>
    </p:embeddedFont>
    <p:embeddedFont>
      <p:font typeface="TDTD평고딕" charset="1" panose="02000503000000000000"/>
      <p:regular r:id="rId12"/>
    </p:embeddedFont>
    <p:embeddedFont>
      <p:font typeface="Gotham" charset="1" panose="00000000000000000000"/>
      <p:regular r:id="rId13"/>
    </p:embeddedFont>
    <p:embeddedFont>
      <p:font typeface="Gotham Bold" charset="1" panose="00000000000000000000"/>
      <p:regular r:id="rId14"/>
    </p:embeddedFont>
    <p:embeddedFont>
      <p:font typeface="Gotham Italics" charset="1" panose="00000000000000000000"/>
      <p:regular r:id="rId15"/>
    </p:embeddedFont>
    <p:embeddedFont>
      <p:font typeface="Gotham Bold Italics" charset="1" panose="02000000000000000000"/>
      <p:regular r:id="rId16"/>
    </p:embeddedFont>
    <p:embeddedFont>
      <p:font typeface="Gotham Light" charset="1" panose="00000000000000000000"/>
      <p:regular r:id="rId17"/>
    </p:embeddedFont>
    <p:embeddedFont>
      <p:font typeface="Gotham Light Italics" charset="1" panose="00000000000000000000"/>
      <p:regular r:id="rId18"/>
    </p:embeddedFont>
    <p:embeddedFont>
      <p:font typeface="Gotham Heavy" charset="1" panose="02000900000000000000"/>
      <p:regular r:id="rId19"/>
    </p:embeddedFont>
    <p:embeddedFont>
      <p:font typeface="Gotham Heavy Italics" charset="1" panose="02000900000000000000"/>
      <p:regular r:id="rId20"/>
    </p:embeddedFont>
    <p:embeddedFont>
      <p:font typeface="YD고딕" charset="1" panose="02020603020101020101"/>
      <p:regular r:id="rId21"/>
    </p:embeddedFont>
    <p:embeddedFont>
      <p:font typeface="YD고딕 Light" charset="1" panose="02020603020101020101"/>
      <p:regular r:id="rId22"/>
    </p:embeddedFont>
    <p:embeddedFont>
      <p:font typeface="YD고딕 Medium" charset="1" panose="02020603020101020101"/>
      <p:regular r:id="rId23"/>
    </p:embeddedFont>
    <p:embeddedFont>
      <p:font typeface="윤고딕" charset="1" panose="020B0503000000000000"/>
      <p:regular r:id="rId24"/>
    </p:embeddedFont>
    <p:embeddedFont>
      <p:font typeface="윤고딕 Bold" charset="1" panose="020B0803000000000000"/>
      <p:regular r:id="rId25"/>
    </p:embeddedFont>
    <p:embeddedFont>
      <p:font typeface="윤고딕 Thin" charset="1" panose="020B0303000000000000"/>
      <p:regular r:id="rId26"/>
    </p:embeddedFont>
    <p:embeddedFont>
      <p:font typeface="윤고딕 Light" charset="1" panose="020B0503000000000000"/>
      <p:regular r:id="rId27"/>
    </p:embeddedFont>
    <p:embeddedFont>
      <p:font typeface="윤고딕 Medium" charset="1" panose="020B0603000000000000"/>
      <p:regular r:id="rId28"/>
    </p:embeddedFont>
    <p:embeddedFont>
      <p:font typeface="윤고딕 Semi-Bold" charset="1" panose="020B0603000000000000"/>
      <p:regular r:id="rId29"/>
    </p:embeddedFont>
    <p:embeddedFont>
      <p:font typeface="Arita Dotum Bold" charset="1" panose="02020603020101020101"/>
      <p:regular r:id="rId30"/>
    </p:embeddedFont>
    <p:embeddedFont>
      <p:font typeface="Arita Dotum Thin" charset="1" panose="02020603020101020101"/>
      <p:regular r:id="rId31"/>
    </p:embeddedFont>
    <p:embeddedFont>
      <p:font typeface="Arita Dotum Light" charset="1" panose="02020603020101020101"/>
      <p:regular r:id="rId32"/>
    </p:embeddedFont>
    <p:embeddedFont>
      <p:font typeface="Arita Dotum Medium" charset="1" panose="02020603020101020101"/>
      <p:regular r:id="rId33"/>
    </p:embeddedFont>
    <p:embeddedFont>
      <p:font typeface="Arita Dotum Semi-Bold" charset="1" panose="02020603020101020101"/>
      <p:regular r:id="rId34"/>
    </p:embeddedFont>
    <p:embeddedFont>
      <p:font typeface="Open Sauce" charset="1" panose="00000500000000000000"/>
      <p:regular r:id="rId35"/>
    </p:embeddedFont>
    <p:embeddedFont>
      <p:font typeface="Open Sauce Bold" charset="1" panose="00000800000000000000"/>
      <p:regular r:id="rId36"/>
    </p:embeddedFont>
    <p:embeddedFont>
      <p:font typeface="Open Sauce Italics" charset="1" panose="00000500000000000000"/>
      <p:regular r:id="rId37"/>
    </p:embeddedFont>
    <p:embeddedFont>
      <p:font typeface="Open Sauce Bold Italics" charset="1" panose="00000800000000000000"/>
      <p:regular r:id="rId38"/>
    </p:embeddedFont>
    <p:embeddedFont>
      <p:font typeface="Open Sauce Light" charset="1" panose="00000400000000000000"/>
      <p:regular r:id="rId39"/>
    </p:embeddedFont>
    <p:embeddedFont>
      <p:font typeface="Open Sauce Light Italics" charset="1" panose="00000400000000000000"/>
      <p:regular r:id="rId40"/>
    </p:embeddedFont>
    <p:embeddedFont>
      <p:font typeface="Open Sauce Medium" charset="1" panose="00000600000000000000"/>
      <p:regular r:id="rId41"/>
    </p:embeddedFont>
    <p:embeddedFont>
      <p:font typeface="Open Sauce Medium Italics" charset="1" panose="00000600000000000000"/>
      <p:regular r:id="rId42"/>
    </p:embeddedFont>
    <p:embeddedFont>
      <p:font typeface="Open Sauce Semi-Bold" charset="1" panose="00000700000000000000"/>
      <p:regular r:id="rId43"/>
    </p:embeddedFont>
    <p:embeddedFont>
      <p:font typeface="Open Sauce Semi-Bold Italics" charset="1" panose="00000700000000000000"/>
      <p:regular r:id="rId44"/>
    </p:embeddedFont>
    <p:embeddedFont>
      <p:font typeface="Open Sauce Heavy" charset="1" panose="00000A00000000000000"/>
      <p:regular r:id="rId45"/>
    </p:embeddedFont>
    <p:embeddedFont>
      <p:font typeface="Open Sauce Heavy Italics" charset="1" panose="00000A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57" Target="slides/slide11.xml" Type="http://schemas.openxmlformats.org/officeDocument/2006/relationships/slide"/><Relationship Id="rId58" Target="slides/slide12.xml" Type="http://schemas.openxmlformats.org/officeDocument/2006/relationships/slide"/><Relationship Id="rId59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1315441"/>
            <a:ext cx="9009410" cy="6730240"/>
            <a:chOff x="0" y="0"/>
            <a:chExt cx="3286657" cy="2455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2455210"/>
            </a:xfrm>
            <a:custGeom>
              <a:avLst/>
              <a:gdLst/>
              <a:ahLst/>
              <a:cxnLst/>
              <a:rect r="r" b="b" t="t" l="l"/>
              <a:pathLst>
                <a:path h="2455210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455210"/>
                  </a:lnTo>
                  <a:lnTo>
                    <a:pt x="0" y="245521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1150" y="1315441"/>
            <a:ext cx="7087021" cy="7701883"/>
            <a:chOff x="0" y="0"/>
            <a:chExt cx="2585364" cy="2809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92016" y="4401714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002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03414">
            <a:off x="111739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90344" y="1991652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5427440"/>
            <a:ext cx="8886205" cy="1676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ea typeface="Arita Dotum Light"/>
              </a:rPr>
              <a:t>착한식당 빅데이터를 기반으로  </a:t>
            </a: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ea typeface="Arita Dotum Light"/>
              </a:rPr>
              <a:t>여행코스를 추천하는 어플입니다</a:t>
            </a:r>
          </a:p>
          <a:p>
            <a:pPr>
              <a:lnSpc>
                <a:spcPts val="375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05495" y="1810677"/>
            <a:ext cx="9009410" cy="320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anum Myeongjo Bold Bold"/>
              </a:rPr>
              <a:t>갓성비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anum Myeongjo Bold Bold"/>
              </a:rPr>
              <a:t>제주여행 코스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4323730"/>
            <a:ext cx="8045761" cy="4371686"/>
            <a:chOff x="0" y="0"/>
            <a:chExt cx="2935115" cy="15948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5115" cy="1594803"/>
            </a:xfrm>
            <a:custGeom>
              <a:avLst/>
              <a:gdLst/>
              <a:ahLst/>
              <a:cxnLst/>
              <a:rect r="r" b="b" t="t" l="l"/>
              <a:pathLst>
                <a:path h="1594803" w="2935115">
                  <a:moveTo>
                    <a:pt x="0" y="0"/>
                  </a:moveTo>
                  <a:lnTo>
                    <a:pt x="2935115" y="0"/>
                  </a:lnTo>
                  <a:lnTo>
                    <a:pt x="2935115" y="1594803"/>
                  </a:lnTo>
                  <a:lnTo>
                    <a:pt x="0" y="15948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973442"/>
            <a:ext cx="8045761" cy="2867254"/>
            <a:chOff x="0" y="0"/>
            <a:chExt cx="2935115" cy="10459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35115" cy="1045982"/>
            </a:xfrm>
            <a:custGeom>
              <a:avLst/>
              <a:gdLst/>
              <a:ahLst/>
              <a:cxnLst/>
              <a:rect r="r" b="b" t="t" l="l"/>
              <a:pathLst>
                <a:path h="1045982" w="2935115">
                  <a:moveTo>
                    <a:pt x="0" y="0"/>
                  </a:moveTo>
                  <a:lnTo>
                    <a:pt x="2935115" y="0"/>
                  </a:lnTo>
                  <a:lnTo>
                    <a:pt x="2935115" y="1045982"/>
                  </a:lnTo>
                  <a:lnTo>
                    <a:pt x="0" y="104598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01531" y="973442"/>
            <a:ext cx="8360528" cy="7721975"/>
            <a:chOff x="0" y="0"/>
            <a:chExt cx="3049943" cy="28169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9943" cy="2816997"/>
            </a:xfrm>
            <a:custGeom>
              <a:avLst/>
              <a:gdLst/>
              <a:ahLst/>
              <a:cxnLst/>
              <a:rect r="r" b="b" t="t" l="l"/>
              <a:pathLst>
                <a:path h="2816997" w="3049943">
                  <a:moveTo>
                    <a:pt x="0" y="0"/>
                  </a:moveTo>
                  <a:lnTo>
                    <a:pt x="3049943" y="0"/>
                  </a:lnTo>
                  <a:lnTo>
                    <a:pt x="3049943" y="2816997"/>
                  </a:lnTo>
                  <a:lnTo>
                    <a:pt x="0" y="281699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13704" y="1932406"/>
            <a:ext cx="7237553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49"/>
              </a:lnSpc>
            </a:pPr>
            <a:r>
              <a:rPr lang="en-US" sz="5499">
                <a:solidFill>
                  <a:srgbClr val="003EA8"/>
                </a:solidFill>
                <a:ea typeface="Arita Dotum Bold"/>
              </a:rPr>
              <a:t>차별 및 기대 효과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7084" y="5086350"/>
            <a:ext cx="8173409" cy="311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ea typeface="Arita Dotum Bold"/>
              </a:rPr>
              <a:t>착한식당의 정보 최신화</a:t>
            </a:r>
          </a:p>
          <a:p>
            <a:pPr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ea typeface="Arita Dotum Bold"/>
              </a:rPr>
              <a:t>실용적 저렴한가게를 추천</a:t>
            </a:r>
          </a:p>
          <a:p>
            <a:pPr algn="l" marL="1079501" indent="-539750" lvl="1">
              <a:lnSpc>
                <a:spcPts val="6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ea typeface="Arita Dotum Bold"/>
              </a:rPr>
              <a:t>착한식당의 여행 플랜 추가</a:t>
            </a:r>
          </a:p>
          <a:p>
            <a:pPr>
              <a:lnSpc>
                <a:spcPts val="519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457354" y="1440662"/>
            <a:ext cx="6890039" cy="6787535"/>
            <a:chOff x="0" y="0"/>
            <a:chExt cx="9186719" cy="905004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3180456" y="-47625"/>
              <a:ext cx="1469116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ea typeface="Arita Dotum Medium"/>
                </a:rPr>
                <a:t>기존 관광객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266052" y="-47625"/>
              <a:ext cx="1481157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ea typeface="Arita Dotum Medium"/>
                </a:rPr>
                <a:t>기대 관광객</a:t>
              </a:r>
            </a:p>
          </p:txBody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2933864" y="118503"/>
              <a:ext cx="2208892" cy="123296"/>
              <a:chOff x="2558157" y="-603675"/>
              <a:chExt cx="2730302" cy="152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2558157" y="-603675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3EA8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5136059" y="-603675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CCCCC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464025" y="8642121"/>
              <a:ext cx="672990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Arita Dotum Medium"/>
                </a:rPr>
                <a:t>1분기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594252" y="8642121"/>
              <a:ext cx="712484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Arita Dotum Medium"/>
                </a:rPr>
                <a:t>2분기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746713" y="8642121"/>
              <a:ext cx="707507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Arita Dotum Medium"/>
                </a:rPr>
                <a:t>3분기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7895483" y="8642121"/>
              <a:ext cx="709915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Arita Dotum Medium"/>
                </a:rPr>
                <a:t>4분기</a:t>
              </a:r>
            </a:p>
          </p:txBody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864242" y="606893"/>
              <a:ext cx="8322477" cy="7930453"/>
              <a:chOff x="0" y="0"/>
              <a:chExt cx="10287000" cy="980243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-63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1954138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3914625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5875113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783560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9796088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379118"/>
              <a:ext cx="711842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Arita Dotum Medium"/>
                </a:rPr>
                <a:t>50%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335" y="1965208"/>
              <a:ext cx="707507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Arita Dotum Medium"/>
                </a:rPr>
                <a:t>40%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6743" y="3551299"/>
              <a:ext cx="705099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Arita Dotum Medium"/>
                </a:rPr>
                <a:t>30%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926" y="5137389"/>
              <a:ext cx="709915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Arita Dotum Medium"/>
                </a:rPr>
                <a:t>20%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41420" y="6723480"/>
              <a:ext cx="670422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Arita Dotum Medium"/>
                </a:rPr>
                <a:t>10% 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72422" y="8309570"/>
              <a:ext cx="539420" cy="407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9"/>
                </a:lnSpc>
              </a:pPr>
              <a:r>
                <a:rPr lang="en-US" sz="1799">
                  <a:solidFill>
                    <a:srgbClr val="000000"/>
                  </a:solidFill>
                  <a:latin typeface="Arita Dotum Medium"/>
                </a:rPr>
                <a:t>0% </a:t>
              </a:r>
            </a:p>
          </p:txBody>
        </p:sp>
        <p:grpSp>
          <p:nvGrpSpPr>
            <p:cNvPr name="Group 34" id="34"/>
            <p:cNvGrpSpPr>
              <a:grpSpLocks noChangeAspect="true"/>
            </p:cNvGrpSpPr>
            <p:nvPr/>
          </p:nvGrpSpPr>
          <p:grpSpPr>
            <a:xfrm rot="0">
              <a:off x="864242" y="601756"/>
              <a:ext cx="8322477" cy="7935590"/>
              <a:chOff x="0" y="-6350"/>
              <a:chExt cx="10287000" cy="980878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7838775"/>
                <a:ext cx="1144588" cy="1963663"/>
              </a:xfrm>
              <a:custGeom>
                <a:avLst/>
                <a:gdLst/>
                <a:ahLst/>
                <a:cxnLst/>
                <a:rect r="r" b="b" t="t" l="l"/>
                <a:pathLst>
                  <a:path h="1963663" w="1144588">
                    <a:moveTo>
                      <a:pt x="0" y="1963663"/>
                    </a:moveTo>
                    <a:lnTo>
                      <a:pt x="0" y="91567"/>
                    </a:lnTo>
                    <a:lnTo>
                      <a:pt x="0" y="91567"/>
                    </a:lnTo>
                    <a:cubicBezTo>
                      <a:pt x="0" y="67282"/>
                      <a:pt x="9647" y="43992"/>
                      <a:pt x="26819" y="26819"/>
                    </a:cubicBezTo>
                    <a:cubicBezTo>
                      <a:pt x="43991" y="9647"/>
                      <a:pt x="67282" y="0"/>
                      <a:pt x="91567" y="0"/>
                    </a:cubicBezTo>
                    <a:lnTo>
                      <a:pt x="1053021" y="0"/>
                    </a:lnTo>
                    <a:cubicBezTo>
                      <a:pt x="1077306" y="0"/>
                      <a:pt x="1100596" y="9647"/>
                      <a:pt x="1117768" y="26819"/>
                    </a:cubicBezTo>
                    <a:cubicBezTo>
                      <a:pt x="1134940" y="43992"/>
                      <a:pt x="1144588" y="67282"/>
                      <a:pt x="1144588" y="91567"/>
                    </a:cubicBezTo>
                    <a:lnTo>
                      <a:pt x="1144588" y="1963663"/>
                    </a:lnTo>
                    <a:close/>
                  </a:path>
                </a:pathLst>
              </a:custGeom>
              <a:solidFill>
                <a:srgbClr val="003EA8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2657475" y="6857897"/>
                <a:ext cx="1144588" cy="2944541"/>
              </a:xfrm>
              <a:custGeom>
                <a:avLst/>
                <a:gdLst/>
                <a:ahLst/>
                <a:cxnLst/>
                <a:rect r="r" b="b" t="t" l="l"/>
                <a:pathLst>
                  <a:path h="2944541" w="1144588">
                    <a:moveTo>
                      <a:pt x="0" y="2944541"/>
                    </a:moveTo>
                    <a:lnTo>
                      <a:pt x="0" y="91566"/>
                    </a:lnTo>
                    <a:cubicBezTo>
                      <a:pt x="0" y="40996"/>
                      <a:pt x="40996" y="0"/>
                      <a:pt x="91567" y="0"/>
                    </a:cubicBezTo>
                    <a:lnTo>
                      <a:pt x="1053021" y="0"/>
                    </a:lnTo>
                    <a:cubicBezTo>
                      <a:pt x="1103592" y="0"/>
                      <a:pt x="1144587" y="40996"/>
                      <a:pt x="1144587" y="91566"/>
                    </a:cubicBezTo>
                    <a:lnTo>
                      <a:pt x="1144587" y="2944541"/>
                    </a:lnTo>
                    <a:close/>
                  </a:path>
                </a:pathLst>
              </a:custGeom>
              <a:solidFill>
                <a:srgbClr val="003EA8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5314950" y="6466910"/>
                <a:ext cx="1144588" cy="3335528"/>
              </a:xfrm>
              <a:custGeom>
                <a:avLst/>
                <a:gdLst/>
                <a:ahLst/>
                <a:cxnLst/>
                <a:rect r="r" b="b" t="t" l="l"/>
                <a:pathLst>
                  <a:path h="3335528" w="1144588">
                    <a:moveTo>
                      <a:pt x="0" y="3335528"/>
                    </a:moveTo>
                    <a:lnTo>
                      <a:pt x="0" y="91567"/>
                    </a:lnTo>
                    <a:cubicBezTo>
                      <a:pt x="0" y="40996"/>
                      <a:pt x="40996" y="0"/>
                      <a:pt x="91567" y="0"/>
                    </a:cubicBezTo>
                    <a:lnTo>
                      <a:pt x="1053021" y="0"/>
                    </a:lnTo>
                    <a:cubicBezTo>
                      <a:pt x="1103592" y="0"/>
                      <a:pt x="1144588" y="40996"/>
                      <a:pt x="1144588" y="91567"/>
                    </a:cubicBezTo>
                    <a:lnTo>
                      <a:pt x="1144588" y="3335528"/>
                    </a:lnTo>
                    <a:close/>
                  </a:path>
                </a:pathLst>
              </a:custGeom>
              <a:solidFill>
                <a:srgbClr val="003EA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7972425" y="6859801"/>
                <a:ext cx="1144588" cy="2942637"/>
              </a:xfrm>
              <a:custGeom>
                <a:avLst/>
                <a:gdLst/>
                <a:ahLst/>
                <a:cxnLst/>
                <a:rect r="r" b="b" t="t" l="l"/>
                <a:pathLst>
                  <a:path h="2942637" w="1144588">
                    <a:moveTo>
                      <a:pt x="0" y="2942637"/>
                    </a:moveTo>
                    <a:lnTo>
                      <a:pt x="0" y="91568"/>
                    </a:lnTo>
                    <a:cubicBezTo>
                      <a:pt x="0" y="67282"/>
                      <a:pt x="9647" y="43992"/>
                      <a:pt x="26819" y="26820"/>
                    </a:cubicBezTo>
                    <a:cubicBezTo>
                      <a:pt x="43992" y="9648"/>
                      <a:pt x="67282" y="0"/>
                      <a:pt x="91567" y="0"/>
                    </a:cubicBezTo>
                    <a:lnTo>
                      <a:pt x="1053020" y="0"/>
                    </a:lnTo>
                    <a:cubicBezTo>
                      <a:pt x="1077306" y="0"/>
                      <a:pt x="1100596" y="9648"/>
                      <a:pt x="1117768" y="26820"/>
                    </a:cubicBezTo>
                    <a:cubicBezTo>
                      <a:pt x="1134940" y="43992"/>
                      <a:pt x="1144587" y="67282"/>
                      <a:pt x="1144587" y="91568"/>
                    </a:cubicBezTo>
                    <a:lnTo>
                      <a:pt x="1144587" y="2942637"/>
                    </a:lnTo>
                    <a:close/>
                  </a:path>
                </a:pathLst>
              </a:custGeom>
              <a:solidFill>
                <a:srgbClr val="003EA8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1169987" y="5875113"/>
                <a:ext cx="1144588" cy="3927325"/>
              </a:xfrm>
              <a:custGeom>
                <a:avLst/>
                <a:gdLst/>
                <a:ahLst/>
                <a:cxnLst/>
                <a:rect r="r" b="b" t="t" l="l"/>
                <a:pathLst>
                  <a:path h="3927325" w="1144588">
                    <a:moveTo>
                      <a:pt x="1" y="3927325"/>
                    </a:moveTo>
                    <a:lnTo>
                      <a:pt x="1" y="91567"/>
                    </a:lnTo>
                    <a:cubicBezTo>
                      <a:pt x="0" y="67282"/>
                      <a:pt x="9648" y="43991"/>
                      <a:pt x="26820" y="26819"/>
                    </a:cubicBezTo>
                    <a:cubicBezTo>
                      <a:pt x="43992" y="9647"/>
                      <a:pt x="67282" y="0"/>
                      <a:pt x="91567" y="0"/>
                    </a:cubicBezTo>
                    <a:lnTo>
                      <a:pt x="1053021" y="0"/>
                    </a:lnTo>
                    <a:cubicBezTo>
                      <a:pt x="1077306" y="0"/>
                      <a:pt x="1100597" y="9647"/>
                      <a:pt x="1117769" y="26819"/>
                    </a:cubicBezTo>
                    <a:cubicBezTo>
                      <a:pt x="1134941" y="43991"/>
                      <a:pt x="1144588" y="67282"/>
                      <a:pt x="1144588" y="91567"/>
                    </a:cubicBezTo>
                    <a:lnTo>
                      <a:pt x="1144588" y="3927325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3827462" y="4894869"/>
                <a:ext cx="1144588" cy="4907569"/>
              </a:xfrm>
              <a:custGeom>
                <a:avLst/>
                <a:gdLst/>
                <a:ahLst/>
                <a:cxnLst/>
                <a:rect r="r" b="b" t="t" l="l"/>
                <a:pathLst>
                  <a:path h="4907569" w="1144588">
                    <a:moveTo>
                      <a:pt x="0" y="4907569"/>
                    </a:moveTo>
                    <a:lnTo>
                      <a:pt x="0" y="91567"/>
                    </a:lnTo>
                    <a:cubicBezTo>
                      <a:pt x="0" y="40996"/>
                      <a:pt x="40996" y="0"/>
                      <a:pt x="91567" y="0"/>
                    </a:cubicBezTo>
                    <a:lnTo>
                      <a:pt x="1053021" y="0"/>
                    </a:lnTo>
                    <a:cubicBezTo>
                      <a:pt x="1103592" y="0"/>
                      <a:pt x="1144588" y="40996"/>
                      <a:pt x="1144588" y="91567"/>
                    </a:cubicBezTo>
                    <a:lnTo>
                      <a:pt x="1144588" y="4907569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6484938" y="1954138"/>
                <a:ext cx="1144588" cy="7848300"/>
              </a:xfrm>
              <a:custGeom>
                <a:avLst/>
                <a:gdLst/>
                <a:ahLst/>
                <a:cxnLst/>
                <a:rect r="r" b="b" t="t" l="l"/>
                <a:pathLst>
                  <a:path h="7848300" w="1144588">
                    <a:moveTo>
                      <a:pt x="0" y="7848300"/>
                    </a:moveTo>
                    <a:lnTo>
                      <a:pt x="0" y="91567"/>
                    </a:lnTo>
                    <a:cubicBezTo>
                      <a:pt x="0" y="67281"/>
                      <a:pt x="9647" y="43991"/>
                      <a:pt x="26819" y="26819"/>
                    </a:cubicBezTo>
                    <a:cubicBezTo>
                      <a:pt x="43991" y="9647"/>
                      <a:pt x="67281" y="0"/>
                      <a:pt x="91567" y="0"/>
                    </a:cubicBezTo>
                    <a:lnTo>
                      <a:pt x="1053020" y="0"/>
                    </a:lnTo>
                    <a:cubicBezTo>
                      <a:pt x="1077305" y="0"/>
                      <a:pt x="1100595" y="9647"/>
                      <a:pt x="1117768" y="26819"/>
                    </a:cubicBezTo>
                    <a:cubicBezTo>
                      <a:pt x="1134940" y="43991"/>
                      <a:pt x="1144587" y="67281"/>
                      <a:pt x="1144587" y="91567"/>
                    </a:cubicBezTo>
                    <a:lnTo>
                      <a:pt x="1144587" y="784830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9142412" y="-6350"/>
                <a:ext cx="1144588" cy="9808788"/>
              </a:xfrm>
              <a:custGeom>
                <a:avLst/>
                <a:gdLst/>
                <a:ahLst/>
                <a:cxnLst/>
                <a:rect r="r" b="b" t="t" l="l"/>
                <a:pathLst>
                  <a:path h="9808788" w="1144588">
                    <a:moveTo>
                      <a:pt x="0" y="9808788"/>
                    </a:moveTo>
                    <a:lnTo>
                      <a:pt x="0" y="91567"/>
                    </a:lnTo>
                    <a:cubicBezTo>
                      <a:pt x="0" y="67282"/>
                      <a:pt x="9648" y="43991"/>
                      <a:pt x="26820" y="26819"/>
                    </a:cubicBezTo>
                    <a:cubicBezTo>
                      <a:pt x="43992" y="9647"/>
                      <a:pt x="67282" y="0"/>
                      <a:pt x="91568" y="0"/>
                    </a:cubicBezTo>
                    <a:lnTo>
                      <a:pt x="1053021" y="0"/>
                    </a:lnTo>
                    <a:cubicBezTo>
                      <a:pt x="1077306" y="0"/>
                      <a:pt x="1100596" y="9647"/>
                      <a:pt x="1117769" y="26819"/>
                    </a:cubicBezTo>
                    <a:cubicBezTo>
                      <a:pt x="1134941" y="43991"/>
                      <a:pt x="1144588" y="67282"/>
                      <a:pt x="1144588" y="91567"/>
                    </a:cubicBezTo>
                    <a:lnTo>
                      <a:pt x="1144588" y="9808788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</p:grpSp>
      </p:grpSp>
      <p:sp>
        <p:nvSpPr>
          <p:cNvPr name="Freeform 43" id="43"/>
          <p:cNvSpPr/>
          <p:nvPr/>
        </p:nvSpPr>
        <p:spPr>
          <a:xfrm flipH="true" flipV="false" rot="0">
            <a:off x="7088098" y="8311309"/>
            <a:ext cx="4111803" cy="1457821"/>
          </a:xfrm>
          <a:custGeom>
            <a:avLst/>
            <a:gdLst/>
            <a:ahLst/>
            <a:cxnLst/>
            <a:rect r="r" b="b" t="t" l="l"/>
            <a:pathLst>
              <a:path h="1457821" w="4111803">
                <a:moveTo>
                  <a:pt x="4111804" y="0"/>
                </a:moveTo>
                <a:lnTo>
                  <a:pt x="0" y="0"/>
                </a:lnTo>
                <a:lnTo>
                  <a:pt x="0" y="1457821"/>
                </a:lnTo>
                <a:lnTo>
                  <a:pt x="4111804" y="1457821"/>
                </a:lnTo>
                <a:lnTo>
                  <a:pt x="41118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7441250" y="656871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587084" y="491754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0"/>
                </a:lnTo>
                <a:lnTo>
                  <a:pt x="0" y="6331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4443" y="2769510"/>
            <a:ext cx="4665153" cy="6153079"/>
          </a:xfrm>
          <a:custGeom>
            <a:avLst/>
            <a:gdLst/>
            <a:ahLst/>
            <a:cxnLst/>
            <a:rect r="r" b="b" t="t" l="l"/>
            <a:pathLst>
              <a:path h="6153079" w="4665153">
                <a:moveTo>
                  <a:pt x="0" y="0"/>
                </a:moveTo>
                <a:lnTo>
                  <a:pt x="4665152" y="0"/>
                </a:lnTo>
                <a:lnTo>
                  <a:pt x="4665152" y="6153079"/>
                </a:lnTo>
                <a:lnTo>
                  <a:pt x="0" y="6153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90513" y="4124360"/>
            <a:ext cx="3070670" cy="4114800"/>
          </a:xfrm>
          <a:custGeom>
            <a:avLst/>
            <a:gdLst/>
            <a:ahLst/>
            <a:cxnLst/>
            <a:rect r="r" b="b" t="t" l="l"/>
            <a:pathLst>
              <a:path h="4114800" w="3070670">
                <a:moveTo>
                  <a:pt x="0" y="0"/>
                </a:moveTo>
                <a:lnTo>
                  <a:pt x="3070669" y="0"/>
                </a:lnTo>
                <a:lnTo>
                  <a:pt x="30706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93701" y="2093954"/>
            <a:ext cx="6862923" cy="7504190"/>
          </a:xfrm>
          <a:custGeom>
            <a:avLst/>
            <a:gdLst/>
            <a:ahLst/>
            <a:cxnLst/>
            <a:rect r="r" b="b" t="t" l="l"/>
            <a:pathLst>
              <a:path h="7504190" w="6862923">
                <a:moveTo>
                  <a:pt x="0" y="0"/>
                </a:moveTo>
                <a:lnTo>
                  <a:pt x="6862923" y="0"/>
                </a:lnTo>
                <a:lnTo>
                  <a:pt x="6862923" y="7504191"/>
                </a:lnTo>
                <a:lnTo>
                  <a:pt x="0" y="7504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15609"/>
            <a:ext cx="1605584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ea typeface="TDTD평고딕"/>
              </a:rPr>
              <a:t>경로 추천 서비스 시현 영상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1F1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51803"/>
            <a:ext cx="17038574" cy="4605020"/>
            <a:chOff x="0" y="0"/>
            <a:chExt cx="4487526" cy="12128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7526" cy="1212845"/>
            </a:xfrm>
            <a:custGeom>
              <a:avLst/>
              <a:gdLst/>
              <a:ahLst/>
              <a:cxnLst/>
              <a:rect r="r" b="b" t="t" l="l"/>
              <a:pathLst>
                <a:path h="1212845" w="4487526">
                  <a:moveTo>
                    <a:pt x="4487526" y="606422"/>
                  </a:moveTo>
                  <a:lnTo>
                    <a:pt x="4081126" y="0"/>
                  </a:lnTo>
                  <a:lnTo>
                    <a:pt x="4081126" y="203200"/>
                  </a:lnTo>
                  <a:lnTo>
                    <a:pt x="0" y="203200"/>
                  </a:lnTo>
                  <a:lnTo>
                    <a:pt x="0" y="1009645"/>
                  </a:lnTo>
                  <a:lnTo>
                    <a:pt x="4081126" y="1009645"/>
                  </a:lnTo>
                  <a:lnTo>
                    <a:pt x="4081126" y="1212845"/>
                  </a:lnTo>
                  <a:lnTo>
                    <a:pt x="4487526" y="606422"/>
                  </a:lnTo>
                  <a:close/>
                </a:path>
              </a:pathLst>
            </a:custGeom>
            <a:solidFill>
              <a:srgbClr val="FF811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76600" y="3889021"/>
            <a:ext cx="4255051" cy="4130584"/>
            <a:chOff x="0" y="0"/>
            <a:chExt cx="1552254" cy="15068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2254" cy="1506849"/>
            </a:xfrm>
            <a:custGeom>
              <a:avLst/>
              <a:gdLst/>
              <a:ahLst/>
              <a:cxnLst/>
              <a:rect r="r" b="b" t="t" l="l"/>
              <a:pathLst>
                <a:path h="1506849" w="1552254">
                  <a:moveTo>
                    <a:pt x="1427794" y="1506848"/>
                  </a:moveTo>
                  <a:lnTo>
                    <a:pt x="124460" y="1506848"/>
                  </a:lnTo>
                  <a:cubicBezTo>
                    <a:pt x="55880" y="1506848"/>
                    <a:pt x="0" y="1450968"/>
                    <a:pt x="0" y="13823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27794" y="0"/>
                  </a:lnTo>
                  <a:cubicBezTo>
                    <a:pt x="1496374" y="0"/>
                    <a:pt x="1552254" y="55880"/>
                    <a:pt x="1552254" y="124460"/>
                  </a:cubicBezTo>
                  <a:lnTo>
                    <a:pt x="1552254" y="1382388"/>
                  </a:lnTo>
                  <a:cubicBezTo>
                    <a:pt x="1552254" y="1450968"/>
                    <a:pt x="1496374" y="1506849"/>
                    <a:pt x="1427794" y="1506849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08607" y="3889021"/>
            <a:ext cx="4531481" cy="4130584"/>
            <a:chOff x="0" y="0"/>
            <a:chExt cx="1653096" cy="15068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53097" cy="1506849"/>
            </a:xfrm>
            <a:custGeom>
              <a:avLst/>
              <a:gdLst/>
              <a:ahLst/>
              <a:cxnLst/>
              <a:rect r="r" b="b" t="t" l="l"/>
              <a:pathLst>
                <a:path h="1506849" w="1653097">
                  <a:moveTo>
                    <a:pt x="1528636" y="1506848"/>
                  </a:moveTo>
                  <a:lnTo>
                    <a:pt x="124460" y="1506848"/>
                  </a:lnTo>
                  <a:cubicBezTo>
                    <a:pt x="55880" y="1506848"/>
                    <a:pt x="0" y="1450968"/>
                    <a:pt x="0" y="13823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28637" y="0"/>
                  </a:lnTo>
                  <a:cubicBezTo>
                    <a:pt x="1597216" y="0"/>
                    <a:pt x="1653097" y="55880"/>
                    <a:pt x="1653097" y="124460"/>
                  </a:cubicBezTo>
                  <a:lnTo>
                    <a:pt x="1653097" y="1382388"/>
                  </a:lnTo>
                  <a:cubicBezTo>
                    <a:pt x="1653097" y="1450968"/>
                    <a:pt x="1597216" y="1506849"/>
                    <a:pt x="1528637" y="1506849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821113" y="3889021"/>
            <a:ext cx="4126604" cy="4367802"/>
            <a:chOff x="0" y="0"/>
            <a:chExt cx="1505396" cy="15933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5396" cy="1593386"/>
            </a:xfrm>
            <a:custGeom>
              <a:avLst/>
              <a:gdLst/>
              <a:ahLst/>
              <a:cxnLst/>
              <a:rect r="r" b="b" t="t" l="l"/>
              <a:pathLst>
                <a:path h="1593386" w="1505396">
                  <a:moveTo>
                    <a:pt x="1380936" y="1593386"/>
                  </a:moveTo>
                  <a:lnTo>
                    <a:pt x="124460" y="1593386"/>
                  </a:lnTo>
                  <a:cubicBezTo>
                    <a:pt x="55880" y="1593386"/>
                    <a:pt x="0" y="1537506"/>
                    <a:pt x="0" y="146892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80936" y="0"/>
                  </a:lnTo>
                  <a:cubicBezTo>
                    <a:pt x="1449516" y="0"/>
                    <a:pt x="1505396" y="55880"/>
                    <a:pt x="1505396" y="124460"/>
                  </a:cubicBezTo>
                  <a:lnTo>
                    <a:pt x="1505396" y="1468926"/>
                  </a:lnTo>
                  <a:cubicBezTo>
                    <a:pt x="1505396" y="1537506"/>
                    <a:pt x="1449516" y="1593386"/>
                    <a:pt x="1380936" y="1593386"/>
                  </a:cubicBezTo>
                  <a:close/>
                </a:path>
              </a:pathLst>
            </a:custGeom>
            <a:solidFill>
              <a:srgbClr val="FFCC3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64352" y="4536639"/>
            <a:ext cx="377679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ea typeface="윤고딕 Semi-Bold"/>
              </a:rPr>
              <a:t>목표 설정과 회고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06770" y="4536639"/>
            <a:ext cx="413515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윤고딕 Semi-Bold"/>
              </a:rPr>
              <a:t> 업데이트 관리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11613" y="4131509"/>
            <a:ext cx="3776799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999" spc="-39">
                <a:solidFill>
                  <a:srgbClr val="000000"/>
                </a:solidFill>
                <a:ea typeface="윤고딕 Semi-Bold"/>
              </a:rPr>
              <a:t>이슈 관리 및</a:t>
            </a:r>
          </a:p>
          <a:p>
            <a:pPr algn="ctr" marL="0" indent="0" lvl="0">
              <a:lnSpc>
                <a:spcPts val="5319"/>
              </a:lnSpc>
            </a:pPr>
            <a:r>
              <a:rPr lang="en-US" sz="3999" spc="-39">
                <a:solidFill>
                  <a:srgbClr val="000000"/>
                </a:solidFill>
                <a:ea typeface="윤고딕 Semi-Bold"/>
              </a:rPr>
              <a:t>문서 업데이트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6600" y="5628503"/>
            <a:ext cx="4255051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000" spc="-51">
                <a:solidFill>
                  <a:srgbClr val="000000"/>
                </a:solidFill>
                <a:ea typeface="윤고딕 Semi-Bold"/>
              </a:rPr>
              <a:t>프로젝트의 목표를</a:t>
            </a:r>
          </a:p>
          <a:p>
            <a:pPr algn="ctr">
              <a:lnSpc>
                <a:spcPts val="4560"/>
              </a:lnSpc>
            </a:pPr>
            <a:r>
              <a:rPr lang="en-US" sz="3000" spc="-51">
                <a:solidFill>
                  <a:srgbClr val="000000"/>
                </a:solidFill>
                <a:latin typeface="윤고딕 Semi-Bold"/>
              </a:rPr>
              <a:t> 설정하고, 주기적인</a:t>
            </a:r>
          </a:p>
          <a:p>
            <a:pPr algn="ctr" marL="0" indent="0" lvl="0">
              <a:lnSpc>
                <a:spcPts val="4560"/>
              </a:lnSpc>
            </a:pPr>
            <a:r>
              <a:rPr lang="en-US" sz="3000" spc="-51">
                <a:solidFill>
                  <a:srgbClr val="000000"/>
                </a:solidFill>
                <a:latin typeface="윤고딕 Semi-Bold"/>
              </a:rPr>
              <a:t> 회고를 통해 성과를 평가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08607" y="5628503"/>
            <a:ext cx="4531481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000" spc="-51">
                <a:solidFill>
                  <a:srgbClr val="000000"/>
                </a:solidFill>
                <a:latin typeface="윤고딕 Semi-Bold"/>
              </a:rPr>
              <a:t>  소프트웨어 및 </a:t>
            </a:r>
          </a:p>
          <a:p>
            <a:pPr algn="ctr">
              <a:lnSpc>
                <a:spcPts val="4560"/>
              </a:lnSpc>
            </a:pPr>
            <a:r>
              <a:rPr lang="en-US" sz="3000" spc="-51">
                <a:solidFill>
                  <a:srgbClr val="000000"/>
                </a:solidFill>
                <a:ea typeface="윤고딕 Semi-Bold"/>
              </a:rPr>
              <a:t>라이브러리를 최신 상태로 </a:t>
            </a:r>
          </a:p>
          <a:p>
            <a:pPr algn="ctr" marL="0" indent="0" lvl="0">
              <a:lnSpc>
                <a:spcPts val="4560"/>
              </a:lnSpc>
            </a:pPr>
            <a:r>
              <a:rPr lang="en-US" sz="3000" spc="-51">
                <a:solidFill>
                  <a:srgbClr val="000000"/>
                </a:solidFill>
                <a:ea typeface="윤고딕 Semi-Bold"/>
              </a:rPr>
              <a:t>업데이트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96015" y="5722175"/>
            <a:ext cx="3776799" cy="229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000" spc="-51">
                <a:solidFill>
                  <a:srgbClr val="000000"/>
                </a:solidFill>
                <a:ea typeface="윤고딕 Semi-Bold"/>
              </a:rPr>
              <a:t>프로젝트 이슈를 </a:t>
            </a:r>
          </a:p>
          <a:p>
            <a:pPr algn="ctr">
              <a:lnSpc>
                <a:spcPts val="4560"/>
              </a:lnSpc>
            </a:pPr>
            <a:r>
              <a:rPr lang="en-US" sz="3000" spc="-51">
                <a:solidFill>
                  <a:srgbClr val="000000"/>
                </a:solidFill>
                <a:ea typeface="윤고딕 Semi-Bold"/>
              </a:rPr>
              <a:t>관리하여 문제를 </a:t>
            </a:r>
          </a:p>
          <a:p>
            <a:pPr algn="ctr">
              <a:lnSpc>
                <a:spcPts val="4560"/>
              </a:lnSpc>
            </a:pPr>
            <a:r>
              <a:rPr lang="en-US" sz="3000" spc="-51">
                <a:solidFill>
                  <a:srgbClr val="000000"/>
                </a:solidFill>
                <a:ea typeface="윤고딕 Semi-Bold"/>
              </a:rPr>
              <a:t>해결하고, 프로젝트 </a:t>
            </a:r>
          </a:p>
          <a:p>
            <a:pPr algn="ctr" marL="0" indent="0" lvl="0">
              <a:lnSpc>
                <a:spcPts val="4560"/>
              </a:lnSpc>
            </a:pPr>
            <a:r>
              <a:rPr lang="en-US" sz="3000" spc="-51">
                <a:solidFill>
                  <a:srgbClr val="000000"/>
                </a:solidFill>
                <a:ea typeface="윤고딕 Semi-Bold"/>
              </a:rPr>
              <a:t>문서를 업데이트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019175"/>
            <a:ext cx="1605584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FF811A"/>
                </a:solidFill>
                <a:ea typeface="TDTD평고딕"/>
              </a:rPr>
              <a:t>향후 서비스 관리 계획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31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6998" y="1581888"/>
            <a:ext cx="4497049" cy="4114800"/>
          </a:xfrm>
          <a:custGeom>
            <a:avLst/>
            <a:gdLst/>
            <a:ahLst/>
            <a:cxnLst/>
            <a:rect r="r" b="b" t="t" l="l"/>
            <a:pathLst>
              <a:path h="4114800" w="4497049">
                <a:moveTo>
                  <a:pt x="0" y="0"/>
                </a:moveTo>
                <a:lnTo>
                  <a:pt x="4497050" y="0"/>
                </a:lnTo>
                <a:lnTo>
                  <a:pt x="44970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95158" y="2196865"/>
            <a:ext cx="10760724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5"/>
              </a:lnSpc>
            </a:pPr>
            <a:r>
              <a:rPr lang="en-US" sz="9337" spc="-93">
                <a:solidFill>
                  <a:srgbClr val="FFFFFF"/>
                </a:solidFill>
                <a:latin typeface="Gotham"/>
              </a:rPr>
              <a:t>QuesTion!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73839" y="6808983"/>
            <a:ext cx="1179713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spc="843">
                <a:solidFill>
                  <a:srgbClr val="FFFFFF"/>
                </a:solidFill>
                <a:ea typeface="Gotham"/>
              </a:rPr>
              <a:t>이상 제주도 여행가고싶어요 팀이였습니다!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2910273"/>
            <a:ext cx="15795020" cy="6745738"/>
            <a:chOff x="0" y="0"/>
            <a:chExt cx="5762066" cy="24608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2460863"/>
            </a:xfrm>
            <a:custGeom>
              <a:avLst/>
              <a:gdLst/>
              <a:ahLst/>
              <a:cxnLst/>
              <a:rect r="r" b="b" t="t" l="l"/>
              <a:pathLst>
                <a:path h="246086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60863"/>
                  </a:lnTo>
                  <a:lnTo>
                    <a:pt x="0" y="246086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3009188" y="2764790"/>
            <a:ext cx="0" cy="6745738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2127714" y="5010843"/>
            <a:ext cx="4791997" cy="4775719"/>
            <a:chOff x="0" y="0"/>
            <a:chExt cx="6389330" cy="63676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338421"/>
              <a:ext cx="6389330" cy="6029204"/>
            </a:xfrm>
            <a:custGeom>
              <a:avLst/>
              <a:gdLst/>
              <a:ahLst/>
              <a:cxnLst/>
              <a:rect r="r" b="b" t="t" l="l"/>
              <a:pathLst>
                <a:path h="6029204" w="6389330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203414">
              <a:off x="1228888" y="24588"/>
              <a:ext cx="868401" cy="1245020"/>
            </a:xfrm>
            <a:custGeom>
              <a:avLst/>
              <a:gdLst/>
              <a:ahLst/>
              <a:cxnLst/>
              <a:rect r="r" b="b" t="t" l="l"/>
              <a:pathLst>
                <a:path h="1245020" w="868401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683996" y="915391"/>
            <a:ext cx="1083971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목차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250516" y="3023352"/>
            <a:ext cx="11496523" cy="6361963"/>
            <a:chOff x="0" y="0"/>
            <a:chExt cx="15328697" cy="848261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307034"/>
              <a:ext cx="15328697" cy="875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59"/>
                </a:lnSpc>
              </a:pPr>
              <a:r>
                <a:rPr lang="en-US" sz="3899">
                  <a:solidFill>
                    <a:srgbClr val="000000"/>
                  </a:solidFill>
                  <a:ea typeface="Nanum Myeongjo Bold"/>
                </a:rPr>
                <a:t>해결 방안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882040"/>
              <a:ext cx="15328697" cy="875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59"/>
                </a:lnSpc>
              </a:pPr>
              <a:r>
                <a:rPr lang="en-US" sz="3899">
                  <a:solidFill>
                    <a:srgbClr val="000000"/>
                  </a:solidFill>
                  <a:ea typeface="Nanum Myeongjo Bold"/>
                </a:rPr>
                <a:t>개발 도구 및 언어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457046"/>
              <a:ext cx="15328697" cy="875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59"/>
                </a:lnSpc>
              </a:pPr>
              <a:r>
                <a:rPr lang="en-US" sz="3899">
                  <a:solidFill>
                    <a:srgbClr val="000000"/>
                  </a:solidFill>
                  <a:ea typeface="Nanum Myeongjo Bold"/>
                </a:rPr>
                <a:t>구현 방법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032051"/>
              <a:ext cx="15328697" cy="875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59"/>
                </a:lnSpc>
              </a:pPr>
              <a:r>
                <a:rPr lang="en-US" sz="3899">
                  <a:solidFill>
                    <a:srgbClr val="000000"/>
                  </a:solidFill>
                  <a:ea typeface="Nanum Myeongjo Bold"/>
                </a:rPr>
                <a:t>시현 모습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607057"/>
              <a:ext cx="15328697" cy="875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59"/>
                </a:lnSpc>
              </a:pPr>
              <a:r>
                <a:rPr lang="en-US" sz="3899">
                  <a:solidFill>
                    <a:srgbClr val="000000"/>
                  </a:solidFill>
                  <a:ea typeface="Nanum Myeongjo Bold"/>
                </a:rPr>
                <a:t>차별화 및 기대효과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70489"/>
              <a:ext cx="15328697" cy="875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59"/>
                </a:lnSpc>
              </a:pPr>
              <a:r>
                <a:rPr lang="en-US" sz="3899">
                  <a:solidFill>
                    <a:srgbClr val="000000"/>
                  </a:solidFill>
                  <a:ea typeface="Nanum Myeongjo Bold"/>
                </a:rPr>
                <a:t>제주도 여행 문제점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50988" y="3219266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50988" y="4264125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2.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50988" y="5308984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3.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50988" y="6353843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4.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50988" y="7398702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5.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50988" y="8443561"/>
            <a:ext cx="76609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3EA8"/>
                </a:solidFill>
                <a:latin typeface="Arita Dotum Bold"/>
              </a:rPr>
              <a:t>6.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4937" cy="1906519"/>
            <a:chOff x="0" y="0"/>
            <a:chExt cx="5999157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157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157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17134"/>
            <a:ext cx="5135310" cy="5757653"/>
            <a:chOff x="0" y="0"/>
            <a:chExt cx="1873375" cy="21004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3375" cy="2100407"/>
            </a:xfrm>
            <a:custGeom>
              <a:avLst/>
              <a:gdLst/>
              <a:ahLst/>
              <a:cxnLst/>
              <a:rect r="r" b="b" t="t" l="l"/>
              <a:pathLst>
                <a:path h="2100407" w="1873375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393239" y="2917134"/>
            <a:ext cx="5461493" cy="5757653"/>
            <a:chOff x="0" y="0"/>
            <a:chExt cx="1992367" cy="21004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92367" cy="2100407"/>
            </a:xfrm>
            <a:custGeom>
              <a:avLst/>
              <a:gdLst/>
              <a:ahLst/>
              <a:cxnLst/>
              <a:rect r="r" b="b" t="t" l="l"/>
              <a:pathLst>
                <a:path h="2100407" w="1992367">
                  <a:moveTo>
                    <a:pt x="0" y="0"/>
                  </a:moveTo>
                  <a:lnTo>
                    <a:pt x="1992367" y="0"/>
                  </a:lnTo>
                  <a:lnTo>
                    <a:pt x="1992367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215122" y="2917134"/>
            <a:ext cx="5135310" cy="5757653"/>
            <a:chOff x="0" y="0"/>
            <a:chExt cx="1873375" cy="21004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3375" cy="2100407"/>
            </a:xfrm>
            <a:custGeom>
              <a:avLst/>
              <a:gdLst/>
              <a:ahLst/>
              <a:cxnLst/>
              <a:rect r="r" b="b" t="t" l="l"/>
              <a:pathLst>
                <a:path h="2100407" w="1873375">
                  <a:moveTo>
                    <a:pt x="0" y="0"/>
                  </a:moveTo>
                  <a:lnTo>
                    <a:pt x="1873375" y="0"/>
                  </a:lnTo>
                  <a:lnTo>
                    <a:pt x="1873375" y="2100407"/>
                  </a:lnTo>
                  <a:lnTo>
                    <a:pt x="0" y="21004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2162291" y="3333276"/>
            <a:ext cx="2621718" cy="26217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61111" r="0" b="-61111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817104" y="3333276"/>
            <a:ext cx="2621718" cy="2621708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5217" r="0" b="-15217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471918" y="3333276"/>
            <a:ext cx="2621718" cy="2621708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23192" y="-166829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541381" y="915139"/>
            <a:ext cx="1283239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팀원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71113" y="6412184"/>
            <a:ext cx="4404073" cy="1359546"/>
            <a:chOff x="0" y="0"/>
            <a:chExt cx="5872098" cy="181272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5872098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안현우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026387"/>
              <a:ext cx="5872098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Arita Dotum Medium"/>
                </a:rPr>
                <a:t> 웹 크롤링 및 UX 디자인 및 발표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925927" y="6412184"/>
            <a:ext cx="4404073" cy="1359546"/>
            <a:chOff x="0" y="0"/>
            <a:chExt cx="5872098" cy="1812728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5872098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방기림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026387"/>
              <a:ext cx="5872098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기획  자료수집 및 ppt제작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580740" y="6412184"/>
            <a:ext cx="4404073" cy="1359546"/>
            <a:chOff x="0" y="0"/>
            <a:chExt cx="5872098" cy="1812728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47625"/>
              <a:ext cx="5872098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3EA8"/>
                  </a:solidFill>
                  <a:ea typeface="Arita Dotum Bold"/>
                </a:rPr>
                <a:t>김성민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026387"/>
              <a:ext cx="5872098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ea typeface="Arita Dotum Medium"/>
                </a:rPr>
                <a:t>지도 API 구현  및 DB 연동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80808"/>
            <a:ext cx="16439375" cy="3503822"/>
            <a:chOff x="0" y="0"/>
            <a:chExt cx="5997128" cy="1278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7129" cy="1278204"/>
            </a:xfrm>
            <a:custGeom>
              <a:avLst/>
              <a:gdLst/>
              <a:ahLst/>
              <a:cxnLst/>
              <a:rect r="r" b="b" t="t" l="l"/>
              <a:pathLst>
                <a:path h="1278204" w="5997129">
                  <a:moveTo>
                    <a:pt x="0" y="0"/>
                  </a:moveTo>
                  <a:lnTo>
                    <a:pt x="5997129" y="0"/>
                  </a:lnTo>
                  <a:lnTo>
                    <a:pt x="5997129" y="1278204"/>
                  </a:lnTo>
                  <a:lnTo>
                    <a:pt x="0" y="127820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05495" y="4534121"/>
          <a:ext cx="16751106" cy="4848002"/>
        </p:xfrm>
        <a:graphic>
          <a:graphicData uri="http://schemas.openxmlformats.org/drawingml/2006/table">
            <a:tbl>
              <a:tblPr/>
              <a:tblGrid>
                <a:gridCol w="8375553"/>
                <a:gridCol w="8375553"/>
              </a:tblGrid>
              <a:tr h="26627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1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ea typeface="YD고딕 Medium"/>
                        </a:rPr>
                        <a:t>미시적 관점</a:t>
                      </a:r>
                      <a:endParaRPr lang="en-US" sz="1100"/>
                    </a:p>
                    <a:p>
                      <a:pPr algn="ctr">
                        <a:lnSpc>
                          <a:spcPts val="6199"/>
                        </a:lnSpc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ea typeface="YD고딕 Medium"/>
                        </a:rPr>
                        <a:t>제주도 여행의 가장 큰 문제점</a:t>
                      </a:r>
                    </a:p>
                    <a:p>
                      <a:pPr algn="ctr">
                        <a:lnSpc>
                          <a:spcPts val="61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ea typeface="YD고딕 Medium"/>
                        </a:rPr>
                        <a:t>거시적 관점</a:t>
                      </a:r>
                      <a:endParaRPr lang="en-US" sz="1100"/>
                    </a:p>
                    <a:p>
                      <a:pPr algn="ctr">
                        <a:lnSpc>
                          <a:spcPts val="5599"/>
                        </a:lnSpc>
                      </a:pPr>
                      <a:r>
                        <a:rPr lang="en-US" sz="3999">
                          <a:solidFill>
                            <a:srgbClr val="000000"/>
                          </a:solidFill>
                          <a:ea typeface="YD고딕 Medium"/>
                        </a:rPr>
                        <a:t>제주도 여행의 가장 큰 문제점</a:t>
                      </a:r>
                    </a:p>
                    <a:p>
                      <a:pPr algn="ctr">
                        <a:lnSpc>
                          <a:spcPts val="55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852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Arimo Bold"/>
                        </a:rPr>
                        <a:t>주변 대학생 친구90%의 학생이 제주도의 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Arimo Bold"/>
                        </a:rPr>
                        <a:t>비싼 물가를 지적하였습니다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Arita Dotum Bold"/>
                        </a:rPr>
                        <a:t>방문관광객 실태조사(2019)에 따르면 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Arita Dotum Bold"/>
                        </a:rPr>
                        <a:t>여행 시 불만</a:t>
                      </a:r>
                      <a:r>
                        <a:rPr lang="en-US" sz="3000">
                          <a:solidFill>
                            <a:srgbClr val="000000"/>
                          </a:solidFill>
                          <a:ea typeface="Arita Dotum Bold"/>
                        </a:rPr>
                        <a:t>족 점에서 “물가가 비싸다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60195" y="1781396"/>
            <a:ext cx="1339556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제주도 여행 문제점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9009410" cy="1907038"/>
            <a:chOff x="0" y="0"/>
            <a:chExt cx="328665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6657" cy="695693"/>
            </a:xfrm>
            <a:custGeom>
              <a:avLst/>
              <a:gdLst/>
              <a:ahLst/>
              <a:cxnLst/>
              <a:rect r="r" b="b" t="t" l="l"/>
              <a:pathLst>
                <a:path h="69569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15205"/>
            <a:ext cx="9009410" cy="5787794"/>
            <a:chOff x="0" y="0"/>
            <a:chExt cx="3286657" cy="2111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6657" cy="2111403"/>
            </a:xfrm>
            <a:custGeom>
              <a:avLst/>
              <a:gdLst/>
              <a:ahLst/>
              <a:cxnLst/>
              <a:rect r="r" b="b" t="t" l="l"/>
              <a:pathLst>
                <a:path h="2111403" w="3286657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1150" y="657204"/>
            <a:ext cx="7087021" cy="8045795"/>
            <a:chOff x="0" y="0"/>
            <a:chExt cx="2585364" cy="29351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5364" cy="2935128"/>
            </a:xfrm>
            <a:custGeom>
              <a:avLst/>
              <a:gdLst/>
              <a:ahLst/>
              <a:cxnLst/>
              <a:rect r="r" b="b" t="t" l="l"/>
              <a:pathLst>
                <a:path h="293512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626673" y="1011978"/>
            <a:ext cx="6355975" cy="7351955"/>
            <a:chOff x="0" y="0"/>
            <a:chExt cx="8474633" cy="980260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0" r="42400" b="0"/>
            <a:stretch>
              <a:fillRect/>
            </a:stretch>
          </p:blipFill>
          <p:spPr>
            <a:xfrm flipH="false" flipV="false">
              <a:off x="0" y="0"/>
              <a:ext cx="8474633" cy="9802607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3456839" y="697342"/>
            <a:ext cx="3475093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ea typeface="Arimo Bold"/>
              </a:rPr>
              <a:t>해결책</a:t>
            </a:r>
          </a:p>
          <a:p>
            <a:pPr marL="0" indent="0" lvl="0">
              <a:lnSpc>
                <a:spcPts val="5412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96711" y="2928995"/>
            <a:ext cx="7826977" cy="673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7"/>
              </a:lnSpc>
            </a:pPr>
          </a:p>
          <a:p>
            <a:pPr algn="ctr">
              <a:lnSpc>
                <a:spcPts val="7217"/>
              </a:lnSpc>
            </a:pPr>
            <a:r>
              <a:rPr lang="en-US" sz="5551">
                <a:solidFill>
                  <a:srgbClr val="003EA8"/>
                </a:solidFill>
                <a:ea typeface="Arita Dotum Bold"/>
              </a:rPr>
              <a:t>여행 코스에 착한식당의</a:t>
            </a:r>
          </a:p>
          <a:p>
            <a:pPr algn="ctr">
              <a:lnSpc>
                <a:spcPts val="7217"/>
              </a:lnSpc>
            </a:pPr>
            <a:r>
              <a:rPr lang="en-US" sz="5551">
                <a:solidFill>
                  <a:srgbClr val="003EA8"/>
                </a:solidFill>
                <a:latin typeface="Arita Dotum Bold"/>
              </a:rPr>
              <a:t> 경로를 추가해서 </a:t>
            </a:r>
          </a:p>
          <a:p>
            <a:pPr algn="ctr">
              <a:lnSpc>
                <a:spcPts val="7217"/>
              </a:lnSpc>
            </a:pPr>
            <a:r>
              <a:rPr lang="en-US" sz="5551">
                <a:solidFill>
                  <a:srgbClr val="003EA8"/>
                </a:solidFill>
                <a:ea typeface="Arita Dotum Bold"/>
              </a:rPr>
              <a:t>이용자들이 가성비 여행을 </a:t>
            </a:r>
          </a:p>
          <a:p>
            <a:pPr algn="ctr">
              <a:lnSpc>
                <a:spcPts val="7217"/>
              </a:lnSpc>
            </a:pPr>
            <a:r>
              <a:rPr lang="en-US" sz="5551">
                <a:solidFill>
                  <a:srgbClr val="003EA8"/>
                </a:solidFill>
                <a:ea typeface="Arita Dotum Bold"/>
              </a:rPr>
              <a:t>즐길 수 있게 한다.</a:t>
            </a:r>
          </a:p>
          <a:p>
            <a:pPr algn="ctr">
              <a:lnSpc>
                <a:spcPts val="7217"/>
              </a:lnSpc>
            </a:pPr>
          </a:p>
          <a:p>
            <a:pPr>
              <a:lnSpc>
                <a:spcPts val="5052"/>
              </a:lnSpc>
            </a:pPr>
          </a:p>
          <a:p>
            <a:pPr>
              <a:lnSpc>
                <a:spcPts val="5052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9294" y="657204"/>
            <a:ext cx="15795020" cy="1907038"/>
            <a:chOff x="0" y="0"/>
            <a:chExt cx="5762066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62066" cy="695693"/>
            </a:xfrm>
            <a:custGeom>
              <a:avLst/>
              <a:gdLst/>
              <a:ahLst/>
              <a:cxnLst/>
              <a:rect r="r" b="b" t="t" l="l"/>
              <a:pathLst>
                <a:path h="695693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9294" y="2908038"/>
            <a:ext cx="15795020" cy="6771789"/>
            <a:chOff x="0" y="0"/>
            <a:chExt cx="5762066" cy="24703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62066" cy="2470367"/>
            </a:xfrm>
            <a:custGeom>
              <a:avLst/>
              <a:gdLst/>
              <a:ahLst/>
              <a:cxnLst/>
              <a:rect r="r" b="b" t="t" l="l"/>
              <a:pathLst>
                <a:path h="2470367" w="5762066">
                  <a:moveTo>
                    <a:pt x="0" y="0"/>
                  </a:moveTo>
                  <a:lnTo>
                    <a:pt x="5762066" y="0"/>
                  </a:lnTo>
                  <a:lnTo>
                    <a:pt x="5762066" y="2470367"/>
                  </a:lnTo>
                  <a:lnTo>
                    <a:pt x="0" y="247036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976432" y="3609125"/>
            <a:ext cx="1836262" cy="1788303"/>
          </a:xfrm>
          <a:custGeom>
            <a:avLst/>
            <a:gdLst/>
            <a:ahLst/>
            <a:cxnLst/>
            <a:rect r="r" b="b" t="t" l="l"/>
            <a:pathLst>
              <a:path h="1788303" w="1836262">
                <a:moveTo>
                  <a:pt x="0" y="0"/>
                </a:moveTo>
                <a:lnTo>
                  <a:pt x="1836262" y="0"/>
                </a:lnTo>
                <a:lnTo>
                  <a:pt x="1836262" y="1788303"/>
                </a:lnTo>
                <a:lnTo>
                  <a:pt x="0" y="1788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0" r="0" b="-134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02559" y="3609125"/>
            <a:ext cx="3757740" cy="1534375"/>
          </a:xfrm>
          <a:custGeom>
            <a:avLst/>
            <a:gdLst/>
            <a:ahLst/>
            <a:cxnLst/>
            <a:rect r="r" b="b" t="t" l="l"/>
            <a:pathLst>
              <a:path h="1534375" w="3757740">
                <a:moveTo>
                  <a:pt x="0" y="0"/>
                </a:moveTo>
                <a:lnTo>
                  <a:pt x="3757740" y="0"/>
                </a:lnTo>
                <a:lnTo>
                  <a:pt x="3757740" y="1534375"/>
                </a:lnTo>
                <a:lnTo>
                  <a:pt x="0" y="1534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46" r="-1932" b="-804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79758" y="6222149"/>
            <a:ext cx="2445601" cy="2445601"/>
          </a:xfrm>
          <a:custGeom>
            <a:avLst/>
            <a:gdLst/>
            <a:ahLst/>
            <a:cxnLst/>
            <a:rect r="r" b="b" t="t" l="l"/>
            <a:pathLst>
              <a:path h="2445601" w="2445601">
                <a:moveTo>
                  <a:pt x="0" y="0"/>
                </a:moveTo>
                <a:lnTo>
                  <a:pt x="2445602" y="0"/>
                </a:lnTo>
                <a:lnTo>
                  <a:pt x="2445602" y="2445601"/>
                </a:lnTo>
                <a:lnTo>
                  <a:pt x="0" y="2445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3562" y="6727834"/>
            <a:ext cx="2879710" cy="1939916"/>
          </a:xfrm>
          <a:custGeom>
            <a:avLst/>
            <a:gdLst/>
            <a:ahLst/>
            <a:cxnLst/>
            <a:rect r="r" b="b" t="t" l="l"/>
            <a:pathLst>
              <a:path h="1939916" w="2879710">
                <a:moveTo>
                  <a:pt x="0" y="0"/>
                </a:moveTo>
                <a:lnTo>
                  <a:pt x="2879709" y="0"/>
                </a:lnTo>
                <a:lnTo>
                  <a:pt x="2879709" y="1939916"/>
                </a:lnTo>
                <a:lnTo>
                  <a:pt x="0" y="1939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735" t="0" r="-2173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55329" y="3719721"/>
            <a:ext cx="3648331" cy="1260680"/>
          </a:xfrm>
          <a:custGeom>
            <a:avLst/>
            <a:gdLst/>
            <a:ahLst/>
            <a:cxnLst/>
            <a:rect r="r" b="b" t="t" l="l"/>
            <a:pathLst>
              <a:path h="1260680" w="3648331">
                <a:moveTo>
                  <a:pt x="0" y="0"/>
                </a:moveTo>
                <a:lnTo>
                  <a:pt x="3648332" y="0"/>
                </a:lnTo>
                <a:lnTo>
                  <a:pt x="3648332" y="1260680"/>
                </a:lnTo>
                <a:lnTo>
                  <a:pt x="0" y="1260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67076" y="6352001"/>
            <a:ext cx="2716906" cy="1847896"/>
          </a:xfrm>
          <a:custGeom>
            <a:avLst/>
            <a:gdLst/>
            <a:ahLst/>
            <a:cxnLst/>
            <a:rect r="r" b="b" t="t" l="l"/>
            <a:pathLst>
              <a:path h="1847896" w="2716906">
                <a:moveTo>
                  <a:pt x="0" y="0"/>
                </a:moveTo>
                <a:lnTo>
                  <a:pt x="2716906" y="0"/>
                </a:lnTo>
                <a:lnTo>
                  <a:pt x="2716906" y="1847896"/>
                </a:lnTo>
                <a:lnTo>
                  <a:pt x="0" y="1847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15298" y="5948697"/>
            <a:ext cx="4740188" cy="2654505"/>
          </a:xfrm>
          <a:custGeom>
            <a:avLst/>
            <a:gdLst/>
            <a:ahLst/>
            <a:cxnLst/>
            <a:rect r="r" b="b" t="t" l="l"/>
            <a:pathLst>
              <a:path h="2654505" w="4740188">
                <a:moveTo>
                  <a:pt x="0" y="0"/>
                </a:moveTo>
                <a:lnTo>
                  <a:pt x="4740188" y="0"/>
                </a:lnTo>
                <a:lnTo>
                  <a:pt x="4740188" y="2654505"/>
                </a:lnTo>
                <a:lnTo>
                  <a:pt x="0" y="26545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76432" y="915358"/>
            <a:ext cx="1228074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3EA8"/>
                </a:solidFill>
                <a:ea typeface="Arita Dotum Bold"/>
              </a:rPr>
              <a:t>개발 도구 및 언어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71348" y="3481793"/>
            <a:ext cx="3545459" cy="1599336"/>
            <a:chOff x="0" y="0"/>
            <a:chExt cx="817927" cy="3689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7927" cy="368962"/>
            </a:xfrm>
            <a:custGeom>
              <a:avLst/>
              <a:gdLst/>
              <a:ahLst/>
              <a:cxnLst/>
              <a:rect r="r" b="b" t="t" l="l"/>
              <a:pathLst>
                <a:path h="368962" w="817927">
                  <a:moveTo>
                    <a:pt x="0" y="0"/>
                  </a:moveTo>
                  <a:lnTo>
                    <a:pt x="817927" y="0"/>
                  </a:lnTo>
                  <a:lnTo>
                    <a:pt x="817927" y="368962"/>
                  </a:lnTo>
                  <a:lnTo>
                    <a:pt x="0" y="368962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Bold"/>
                </a:rPr>
                <a:t>경로 추천 웹서비스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74107" y="4936217"/>
            <a:ext cx="3087205" cy="1484087"/>
            <a:chOff x="0" y="0"/>
            <a:chExt cx="1507816" cy="724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7816" cy="724840"/>
            </a:xfrm>
            <a:custGeom>
              <a:avLst/>
              <a:gdLst/>
              <a:ahLst/>
              <a:cxnLst/>
              <a:rect r="r" b="b" t="t" l="l"/>
              <a:pathLst>
                <a:path h="724840" w="1507816">
                  <a:moveTo>
                    <a:pt x="0" y="0"/>
                  </a:moveTo>
                  <a:lnTo>
                    <a:pt x="1507816" y="0"/>
                  </a:lnTo>
                  <a:lnTo>
                    <a:pt x="1507816" y="724840"/>
                  </a:lnTo>
                  <a:lnTo>
                    <a:pt x="0" y="72484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800"/>
                </a:lnSpc>
              </a:pPr>
            </a:p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ea typeface="Arita Dotum Medium"/>
                </a:rPr>
                <a:t>서비스 업체 추천 및 예약</a:t>
              </a:r>
            </a:p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46391" y="6079552"/>
            <a:ext cx="2223948" cy="1215522"/>
            <a:chOff x="0" y="0"/>
            <a:chExt cx="1086195" cy="5936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핵심기능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25986" y="1300961"/>
            <a:ext cx="3044353" cy="1215522"/>
            <a:chOff x="0" y="0"/>
            <a:chExt cx="1486887" cy="5936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86887" cy="593671"/>
            </a:xfrm>
            <a:custGeom>
              <a:avLst/>
              <a:gdLst/>
              <a:ahLst/>
              <a:cxnLst/>
              <a:rect r="r" b="b" t="t" l="l"/>
              <a:pathLst>
                <a:path h="593671" w="1486887">
                  <a:moveTo>
                    <a:pt x="0" y="0"/>
                  </a:moveTo>
                  <a:lnTo>
                    <a:pt x="1486887" y="0"/>
                  </a:lnTo>
                  <a:lnTo>
                    <a:pt x="1486887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데이터 수집 및 관리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18700" y="3673700"/>
            <a:ext cx="2223948" cy="1215522"/>
            <a:chOff x="0" y="0"/>
            <a:chExt cx="1086195" cy="5936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86195" cy="593671"/>
            </a:xfrm>
            <a:custGeom>
              <a:avLst/>
              <a:gdLst/>
              <a:ahLst/>
              <a:cxnLst/>
              <a:rect r="r" b="b" t="t" l="l"/>
              <a:pathLst>
                <a:path h="593671" w="1086195">
                  <a:moveTo>
                    <a:pt x="0" y="0"/>
                  </a:moveTo>
                  <a:lnTo>
                    <a:pt x="1086195" y="0"/>
                  </a:lnTo>
                  <a:lnTo>
                    <a:pt x="1086195" y="593671"/>
                  </a:lnTo>
                  <a:lnTo>
                    <a:pt x="0" y="5936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차별성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916807" y="4281461"/>
            <a:ext cx="1257300" cy="1396799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6342648" y="4281461"/>
            <a:ext cx="1028700" cy="0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8748163" y="2516483"/>
            <a:ext cx="395915" cy="965310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9144078" y="5081129"/>
            <a:ext cx="14288" cy="998423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1170519" y="449960"/>
            <a:ext cx="2764968" cy="947872"/>
            <a:chOff x="0" y="0"/>
            <a:chExt cx="1350433" cy="4629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50433" cy="462949"/>
            </a:xfrm>
            <a:custGeom>
              <a:avLst/>
              <a:gdLst/>
              <a:ahLst/>
              <a:cxnLst/>
              <a:rect r="r" b="b" t="t" l="l"/>
              <a:pathLst>
                <a:path h="462949" w="1350433">
                  <a:moveTo>
                    <a:pt x="0" y="0"/>
                  </a:moveTo>
                  <a:lnTo>
                    <a:pt x="1350433" y="0"/>
                  </a:lnTo>
                  <a:lnTo>
                    <a:pt x="13504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Arita Dotum Medium"/>
                </a:rPr>
                <a:t>공공데이터 포털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431161" y="2009979"/>
            <a:ext cx="2243683" cy="947872"/>
            <a:chOff x="0" y="0"/>
            <a:chExt cx="1095833" cy="4629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95833" cy="462949"/>
            </a:xfrm>
            <a:custGeom>
              <a:avLst/>
              <a:gdLst/>
              <a:ahLst/>
              <a:cxnLst/>
              <a:rect r="r" b="b" t="t" l="l"/>
              <a:pathLst>
                <a:path h="462949" w="1095833">
                  <a:moveTo>
                    <a:pt x="0" y="0"/>
                  </a:moveTo>
                  <a:lnTo>
                    <a:pt x="1095833" y="0"/>
                  </a:lnTo>
                  <a:lnTo>
                    <a:pt x="1095833" y="462949"/>
                  </a:lnTo>
                  <a:lnTo>
                    <a:pt x="0" y="46294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ita Dotum Medium"/>
                </a:rPr>
                <a:t>Open API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10270339" y="923896"/>
            <a:ext cx="900180" cy="984827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>
            <a:off x="10270339" y="1908722"/>
            <a:ext cx="1160822" cy="575193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14946322" y="2282699"/>
            <a:ext cx="3104297" cy="2144958"/>
            <a:chOff x="0" y="0"/>
            <a:chExt cx="1516164" cy="104761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16164" cy="1047615"/>
            </a:xfrm>
            <a:custGeom>
              <a:avLst/>
              <a:gdLst/>
              <a:ahLst/>
              <a:cxnLst/>
              <a:rect r="r" b="b" t="t" l="l"/>
              <a:pathLst>
                <a:path h="1047615" w="1516164">
                  <a:moveTo>
                    <a:pt x="0" y="0"/>
                  </a:moveTo>
                  <a:lnTo>
                    <a:pt x="1516164" y="0"/>
                  </a:lnTo>
                  <a:lnTo>
                    <a:pt x="1516164" y="1047615"/>
                  </a:lnTo>
                  <a:lnTo>
                    <a:pt x="0" y="1047615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</a:rPr>
                <a:t>FastAPI, pandas, Django ORM</a:t>
              </a:r>
            </a:p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726821" y="684927"/>
            <a:ext cx="2781679" cy="876300"/>
            <a:chOff x="0" y="0"/>
            <a:chExt cx="1358595" cy="42799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58595" cy="427992"/>
            </a:xfrm>
            <a:custGeom>
              <a:avLst/>
              <a:gdLst/>
              <a:ahLst/>
              <a:cxnLst/>
              <a:rect r="r" b="b" t="t" l="l"/>
              <a:pathLst>
                <a:path h="427992" w="1358595">
                  <a:moveTo>
                    <a:pt x="0" y="0"/>
                  </a:moveTo>
                  <a:lnTo>
                    <a:pt x="1358595" y="0"/>
                  </a:lnTo>
                  <a:lnTo>
                    <a:pt x="1358595" y="427992"/>
                  </a:lnTo>
                  <a:lnTo>
                    <a:pt x="0" y="427992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ita Dotum Medium"/>
                </a:rPr>
                <a:t>XML, JSON, 엑셀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31672" y="7424087"/>
            <a:ext cx="3147079" cy="1610603"/>
            <a:chOff x="0" y="0"/>
            <a:chExt cx="1537059" cy="78663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37059" cy="786631"/>
            </a:xfrm>
            <a:custGeom>
              <a:avLst/>
              <a:gdLst/>
              <a:ahLst/>
              <a:cxnLst/>
              <a:rect r="r" b="b" t="t" l="l"/>
              <a:pathLst>
                <a:path h="786631" w="1537059">
                  <a:moveTo>
                    <a:pt x="0" y="0"/>
                  </a:moveTo>
                  <a:lnTo>
                    <a:pt x="1537059" y="0"/>
                  </a:lnTo>
                  <a:lnTo>
                    <a:pt x="1537059" y="786631"/>
                  </a:lnTo>
                  <a:lnTo>
                    <a:pt x="0" y="786631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사용자가 가고자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하는 곳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31672" y="4936217"/>
            <a:ext cx="2907286" cy="1130608"/>
            <a:chOff x="0" y="0"/>
            <a:chExt cx="1419942" cy="55219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419942" cy="552198"/>
            </a:xfrm>
            <a:custGeom>
              <a:avLst/>
              <a:gdLst/>
              <a:ahLst/>
              <a:cxnLst/>
              <a:rect r="r" b="b" t="t" l="l"/>
              <a:pathLst>
                <a:path h="552198" w="1419942">
                  <a:moveTo>
                    <a:pt x="0" y="0"/>
                  </a:moveTo>
                  <a:lnTo>
                    <a:pt x="1419942" y="0"/>
                  </a:lnTo>
                  <a:lnTo>
                    <a:pt x="1419942" y="552198"/>
                  </a:lnTo>
                  <a:lnTo>
                    <a:pt x="0" y="552198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사용자의 현재 위치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>
            <a:off x="13674845" y="2483915"/>
            <a:ext cx="1271477" cy="871263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2" id="42"/>
          <p:cNvSpPr/>
          <p:nvPr/>
        </p:nvSpPr>
        <p:spPr>
          <a:xfrm flipV="true">
            <a:off x="13674845" y="1123077"/>
            <a:ext cx="1051976" cy="1360839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3" id="43"/>
          <p:cNvSpPr/>
          <p:nvPr/>
        </p:nvSpPr>
        <p:spPr>
          <a:xfrm flipH="true">
            <a:off x="3378751" y="6295814"/>
            <a:ext cx="1018750" cy="1933573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 flipH="true" flipV="true">
            <a:off x="3138957" y="5501521"/>
            <a:ext cx="1258543" cy="794294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 flipH="true" flipV="true">
            <a:off x="7232177" y="6295814"/>
            <a:ext cx="814213" cy="391499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 flipH="true">
            <a:off x="7830950" y="6687313"/>
            <a:ext cx="215441" cy="1832385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7" id="47"/>
          <p:cNvSpPr txBox="true"/>
          <p:nvPr/>
        </p:nvSpPr>
        <p:spPr>
          <a:xfrm rot="0">
            <a:off x="1018294" y="1751784"/>
            <a:ext cx="5615894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ea typeface="Arita Dotum Bold"/>
              </a:rPr>
              <a:t>기획 브레인스토밍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4397501" y="5794393"/>
            <a:ext cx="2834677" cy="1002844"/>
            <a:chOff x="0" y="0"/>
            <a:chExt cx="1384479" cy="489797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384479" cy="489797"/>
            </a:xfrm>
            <a:custGeom>
              <a:avLst/>
              <a:gdLst/>
              <a:ahLst/>
              <a:cxnLst/>
              <a:rect r="r" b="b" t="t" l="l"/>
              <a:pathLst>
                <a:path h="489797" w="1384479">
                  <a:moveTo>
                    <a:pt x="0" y="0"/>
                  </a:moveTo>
                  <a:lnTo>
                    <a:pt x="1384479" y="0"/>
                  </a:lnTo>
                  <a:lnTo>
                    <a:pt x="1384479" y="489797"/>
                  </a:lnTo>
                  <a:lnTo>
                    <a:pt x="0" y="48979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Arita Dotum Medium"/>
                </a:rPr>
                <a:t>효과적인 경로 추천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3888126" y="7835461"/>
            <a:ext cx="3942824" cy="1368474"/>
            <a:chOff x="0" y="0"/>
            <a:chExt cx="1925708" cy="66837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925708" cy="668374"/>
            </a:xfrm>
            <a:custGeom>
              <a:avLst/>
              <a:gdLst/>
              <a:ahLst/>
              <a:cxnLst/>
              <a:rect r="r" b="b" t="t" l="l"/>
              <a:pathLst>
                <a:path h="668374" w="1925708">
                  <a:moveTo>
                    <a:pt x="0" y="0"/>
                  </a:moveTo>
                  <a:lnTo>
                    <a:pt x="1925708" y="0"/>
                  </a:lnTo>
                  <a:lnTo>
                    <a:pt x="1925708" y="668374"/>
                  </a:lnTo>
                  <a:lnTo>
                    <a:pt x="0" y="668374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Arita Dotum Light"/>
                </a:rPr>
                <a:t>이용자 리뷰 및 정보 최신화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>
            <a:off x="14303439" y="6420508"/>
            <a:ext cx="14288" cy="998423"/>
          </a:xfrm>
          <a:prstGeom prst="line">
            <a:avLst/>
          </a:prstGeom>
          <a:ln cap="rnd" w="28575">
            <a:solidFill>
              <a:srgbClr val="003EA8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5" id="55"/>
          <p:cNvGrpSpPr/>
          <p:nvPr/>
        </p:nvGrpSpPr>
        <p:grpSpPr>
          <a:xfrm rot="0">
            <a:off x="12747190" y="7424087"/>
            <a:ext cx="2907286" cy="1130608"/>
            <a:chOff x="0" y="0"/>
            <a:chExt cx="1419942" cy="55219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419942" cy="552198"/>
            </a:xfrm>
            <a:custGeom>
              <a:avLst/>
              <a:gdLst/>
              <a:ahLst/>
              <a:cxnLst/>
              <a:rect r="r" b="b" t="t" l="l"/>
              <a:pathLst>
                <a:path h="552198" w="1419942">
                  <a:moveTo>
                    <a:pt x="0" y="0"/>
                  </a:moveTo>
                  <a:lnTo>
                    <a:pt x="1419942" y="0"/>
                  </a:lnTo>
                  <a:lnTo>
                    <a:pt x="1419942" y="552198"/>
                  </a:lnTo>
                  <a:lnTo>
                    <a:pt x="0" y="552198"/>
                  </a:ln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ea typeface="Arita Dotum Medium"/>
                </a:rPr>
                <a:t>필터 추천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13337"/>
            <a:ext cx="10235763" cy="1211189"/>
            <a:chOff x="0" y="0"/>
            <a:chExt cx="2695839" cy="318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95839" cy="318996"/>
            </a:xfrm>
            <a:custGeom>
              <a:avLst/>
              <a:gdLst/>
              <a:ahLst/>
              <a:cxnLst/>
              <a:rect r="r" b="b" t="t" l="l"/>
              <a:pathLst>
                <a:path h="318996" w="2695839">
                  <a:moveTo>
                    <a:pt x="6807" y="0"/>
                  </a:moveTo>
                  <a:lnTo>
                    <a:pt x="2689032" y="0"/>
                  </a:lnTo>
                  <a:cubicBezTo>
                    <a:pt x="2692791" y="0"/>
                    <a:pt x="2695839" y="3048"/>
                    <a:pt x="2695839" y="6807"/>
                  </a:cubicBezTo>
                  <a:lnTo>
                    <a:pt x="2695839" y="312189"/>
                  </a:lnTo>
                  <a:cubicBezTo>
                    <a:pt x="2695839" y="315949"/>
                    <a:pt x="2692791" y="318996"/>
                    <a:pt x="2689032" y="318996"/>
                  </a:cubicBezTo>
                  <a:lnTo>
                    <a:pt x="6807" y="318996"/>
                  </a:lnTo>
                  <a:cubicBezTo>
                    <a:pt x="3048" y="318996"/>
                    <a:pt x="0" y="315949"/>
                    <a:pt x="0" y="312189"/>
                  </a:cubicBezTo>
                  <a:lnTo>
                    <a:pt x="0" y="6807"/>
                  </a:lnTo>
                  <a:cubicBezTo>
                    <a:pt x="0" y="3048"/>
                    <a:pt x="3048" y="0"/>
                    <a:pt x="6807" y="0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Gotham Bold"/>
                </a:rPr>
                <a:t> 알고리즘 최적화: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608963"/>
            <a:ext cx="10235763" cy="1211189"/>
            <a:chOff x="0" y="0"/>
            <a:chExt cx="2695839" cy="318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95839" cy="318996"/>
            </a:xfrm>
            <a:custGeom>
              <a:avLst/>
              <a:gdLst/>
              <a:ahLst/>
              <a:cxnLst/>
              <a:rect r="r" b="b" t="t" l="l"/>
              <a:pathLst>
                <a:path h="318996" w="2695839">
                  <a:moveTo>
                    <a:pt x="6807" y="0"/>
                  </a:moveTo>
                  <a:lnTo>
                    <a:pt x="2689032" y="0"/>
                  </a:lnTo>
                  <a:cubicBezTo>
                    <a:pt x="2692791" y="0"/>
                    <a:pt x="2695839" y="3048"/>
                    <a:pt x="2695839" y="6807"/>
                  </a:cubicBezTo>
                  <a:lnTo>
                    <a:pt x="2695839" y="312189"/>
                  </a:lnTo>
                  <a:cubicBezTo>
                    <a:pt x="2695839" y="315949"/>
                    <a:pt x="2692791" y="318996"/>
                    <a:pt x="2689032" y="318996"/>
                  </a:cubicBezTo>
                  <a:lnTo>
                    <a:pt x="6807" y="318996"/>
                  </a:lnTo>
                  <a:cubicBezTo>
                    <a:pt x="3048" y="318996"/>
                    <a:pt x="0" y="315949"/>
                    <a:pt x="0" y="312189"/>
                  </a:cubicBezTo>
                  <a:lnTo>
                    <a:pt x="0" y="6807"/>
                  </a:lnTo>
                  <a:cubicBezTo>
                    <a:pt x="0" y="3048"/>
                    <a:pt x="3048" y="0"/>
                    <a:pt x="6807" y="0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Gotham Semi-Bold"/>
                </a:rPr>
                <a:t> 빅 데이터 처리: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400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248">
                <a:solidFill>
                  <a:srgbClr val="000000"/>
                </a:solidFill>
                <a:ea typeface="Gotham"/>
              </a:rPr>
              <a:t>도전과제 및 해결방법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215815" y="1028700"/>
            <a:ext cx="7072185" cy="9627975"/>
          </a:xfrm>
          <a:custGeom>
            <a:avLst/>
            <a:gdLst/>
            <a:ahLst/>
            <a:cxnLst/>
            <a:rect r="r" b="b" t="t" l="l"/>
            <a:pathLst>
              <a:path h="9627975" w="7072185">
                <a:moveTo>
                  <a:pt x="0" y="0"/>
                </a:moveTo>
                <a:lnTo>
                  <a:pt x="7072185" y="0"/>
                </a:lnTo>
                <a:lnTo>
                  <a:pt x="7072185" y="9627975"/>
                </a:lnTo>
                <a:lnTo>
                  <a:pt x="0" y="962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6201152"/>
            <a:ext cx="10235763" cy="1211189"/>
            <a:chOff x="0" y="0"/>
            <a:chExt cx="2695839" cy="3189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95839" cy="318996"/>
            </a:xfrm>
            <a:custGeom>
              <a:avLst/>
              <a:gdLst/>
              <a:ahLst/>
              <a:cxnLst/>
              <a:rect r="r" b="b" t="t" l="l"/>
              <a:pathLst>
                <a:path h="318996" w="2695839">
                  <a:moveTo>
                    <a:pt x="6807" y="0"/>
                  </a:moveTo>
                  <a:lnTo>
                    <a:pt x="2689032" y="0"/>
                  </a:lnTo>
                  <a:cubicBezTo>
                    <a:pt x="2692791" y="0"/>
                    <a:pt x="2695839" y="3048"/>
                    <a:pt x="2695839" y="6807"/>
                  </a:cubicBezTo>
                  <a:lnTo>
                    <a:pt x="2695839" y="312189"/>
                  </a:lnTo>
                  <a:cubicBezTo>
                    <a:pt x="2695839" y="315949"/>
                    <a:pt x="2692791" y="318996"/>
                    <a:pt x="2689032" y="318996"/>
                  </a:cubicBezTo>
                  <a:lnTo>
                    <a:pt x="6807" y="318996"/>
                  </a:lnTo>
                  <a:cubicBezTo>
                    <a:pt x="3048" y="318996"/>
                    <a:pt x="0" y="315949"/>
                    <a:pt x="0" y="312189"/>
                  </a:cubicBezTo>
                  <a:lnTo>
                    <a:pt x="0" y="6807"/>
                  </a:lnTo>
                  <a:cubicBezTo>
                    <a:pt x="0" y="3048"/>
                    <a:pt x="3048" y="0"/>
                    <a:pt x="6807" y="0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Gotham Semi-Bold"/>
                </a:rPr>
                <a:t> 사용자 경험 향상: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534411" y="7574318"/>
            <a:ext cx="2964679" cy="2712682"/>
          </a:xfrm>
          <a:custGeom>
            <a:avLst/>
            <a:gdLst/>
            <a:ahLst/>
            <a:cxnLst/>
            <a:rect r="r" b="b" t="t" l="l"/>
            <a:pathLst>
              <a:path h="2712682" w="2964679">
                <a:moveTo>
                  <a:pt x="0" y="0"/>
                </a:moveTo>
                <a:lnTo>
                  <a:pt x="2964679" y="0"/>
                </a:lnTo>
                <a:lnTo>
                  <a:pt x="2964679" y="2712682"/>
                </a:lnTo>
                <a:lnTo>
                  <a:pt x="0" y="27126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55513" y="3047431"/>
            <a:ext cx="820895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Baekmuk Batang"/>
              </a:rPr>
              <a:t>경로 계산 알고리즘을 최적화하여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aekmuk Batang"/>
              </a:rPr>
              <a:t> 빠른 경로 추천을 가능하게 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34411" y="4643626"/>
            <a:ext cx="768140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Baekmuk Batang"/>
              </a:rPr>
              <a:t>데이터를 효율적으로 처리하기 위해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aekmuk Batang"/>
              </a:rPr>
              <a:t> 빅 데이터 기술을 도입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65895" y="6235246"/>
            <a:ext cx="768140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Baekmuk Batang"/>
              </a:rPr>
              <a:t>        쉽게 서비스를 이용할 수 있도록 직관적인 UI/UX 설계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95350" y="667144"/>
          <a:ext cx="16452850" cy="8694371"/>
        </p:xfrm>
        <a:graphic>
          <a:graphicData uri="http://schemas.openxmlformats.org/drawingml/2006/table">
            <a:tbl>
              <a:tblPr/>
              <a:tblGrid>
                <a:gridCol w="8208278"/>
                <a:gridCol w="8244572"/>
              </a:tblGrid>
              <a:tr h="22849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3EA8"/>
                          </a:solidFill>
                          <a:ea typeface="Arita Dotum Bold"/>
                        </a:rPr>
                        <a:t>백엔드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3EA8"/>
                          </a:solidFill>
                          <a:ea typeface="Arita Dotum Bold"/>
                        </a:rPr>
                        <a:t>프톤트엔드(UI)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409400">
                <a:tc>
                  <a:txBody>
                    <a:bodyPr anchor="t" rtlCol="false"/>
                    <a:lstStyle/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 Medium"/>
                        </a:rPr>
                        <a:t>경쟁업체에는 없는 당사만의 고유한 가치에는 어떤 것이 있나요?</a:t>
                      </a:r>
                      <a:endParaRPr lang="en-US" sz="1100"/>
                    </a:p>
                    <a:p>
                      <a:pPr>
                        <a:lnSpc>
                          <a:spcPts val="3079"/>
                        </a:lnSpc>
                      </a:pPr>
                    </a:p>
                    <a:p>
                      <a:pPr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 Medium"/>
                        </a:rPr>
                        <a:t>회사의 가장 강력한 자산은 무엇인가요?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 Medium"/>
                        </a:rPr>
                        <a:t>회사에 영향을 미칠 수 있는 내부적인 힘은 무엇인가요?</a:t>
                      </a:r>
                      <a:endParaRPr lang="en-US" sz="1100"/>
                    </a:p>
                    <a:p>
                      <a:pPr>
                        <a:lnSpc>
                          <a:spcPts val="3079"/>
                        </a:lnSpc>
                      </a:pPr>
                    </a:p>
                    <a:p>
                      <a:pPr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Arita Dotum Medium"/>
                        </a:rPr>
                        <a:t>비즈니스의 어떤 분야를 </a:t>
                      </a:r>
                    </a:p>
                    <a:p>
                      <a:pPr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Arita Dotum Medium"/>
                        </a:rPr>
                        <a:t>      강화해야 하나요?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-278358">
            <a:off x="-187185" y="433311"/>
            <a:ext cx="2756025" cy="866895"/>
          </a:xfrm>
          <a:custGeom>
            <a:avLst/>
            <a:gdLst/>
            <a:ahLst/>
            <a:cxnLst/>
            <a:rect r="r" b="b" t="t" l="l"/>
            <a:pathLst>
              <a:path h="866895" w="275602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8358">
            <a:off x="15881287" y="7952572"/>
            <a:ext cx="2756025" cy="866895"/>
          </a:xfrm>
          <a:custGeom>
            <a:avLst/>
            <a:gdLst/>
            <a:ahLst/>
            <a:cxnLst/>
            <a:rect r="r" b="b" t="t" l="l"/>
            <a:pathLst>
              <a:path h="866895" w="2756025">
                <a:moveTo>
                  <a:pt x="0" y="0"/>
                </a:moveTo>
                <a:lnTo>
                  <a:pt x="2756026" y="0"/>
                </a:lnTo>
                <a:lnTo>
                  <a:pt x="2756026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62188" y="8728374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84196" y="-309867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960093"/>
            <a:ext cx="8093075" cy="6298207"/>
          </a:xfrm>
          <a:custGeom>
            <a:avLst/>
            <a:gdLst/>
            <a:ahLst/>
            <a:cxnLst/>
            <a:rect r="r" b="b" t="t" l="l"/>
            <a:pathLst>
              <a:path h="6298207" w="8093075">
                <a:moveTo>
                  <a:pt x="0" y="0"/>
                </a:moveTo>
                <a:lnTo>
                  <a:pt x="8093075" y="0"/>
                </a:lnTo>
                <a:lnTo>
                  <a:pt x="8093075" y="6298207"/>
                </a:lnTo>
                <a:lnTo>
                  <a:pt x="0" y="62982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175" t="0" r="-1917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2960093"/>
            <a:ext cx="8204200" cy="6084852"/>
          </a:xfrm>
          <a:custGeom>
            <a:avLst/>
            <a:gdLst/>
            <a:ahLst/>
            <a:cxnLst/>
            <a:rect r="r" b="b" t="t" l="l"/>
            <a:pathLst>
              <a:path h="6084852" w="8204200">
                <a:moveTo>
                  <a:pt x="0" y="0"/>
                </a:moveTo>
                <a:lnTo>
                  <a:pt x="8204200" y="0"/>
                </a:lnTo>
                <a:lnTo>
                  <a:pt x="8204200" y="6084852"/>
                </a:lnTo>
                <a:lnTo>
                  <a:pt x="0" y="60848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8030" r="0" b="-7925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DAFu9bWRWIw</dc:identifier>
  <dcterms:modified xsi:type="dcterms:W3CDTF">2011-08-01T06:04:30Z</dcterms:modified>
  <cp:revision>1</cp:revision>
  <dc:title>제주 해커톤 팀명:여행가고싶어요</dc:title>
</cp:coreProperties>
</file>